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jpeg"/>
  <Override PartName="/ppt/media/image15.jpg" ContentType="image/jpeg"/>
  <Override PartName="/ppt/media/image17.jpg" ContentType="image/jpeg"/>
  <Override PartName="/ppt/media/image18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61" r:id="rId2"/>
    <p:sldId id="385" r:id="rId3"/>
    <p:sldId id="386" r:id="rId4"/>
    <p:sldId id="387" r:id="rId5"/>
    <p:sldId id="384" r:id="rId6"/>
    <p:sldId id="366" r:id="rId7"/>
    <p:sldId id="362" r:id="rId8"/>
    <p:sldId id="363" r:id="rId9"/>
    <p:sldId id="369" r:id="rId10"/>
    <p:sldId id="370" r:id="rId11"/>
    <p:sldId id="371" r:id="rId12"/>
    <p:sldId id="382" r:id="rId13"/>
    <p:sldId id="374" r:id="rId14"/>
    <p:sldId id="375" r:id="rId15"/>
    <p:sldId id="376" r:id="rId16"/>
    <p:sldId id="377" r:id="rId17"/>
    <p:sldId id="378" r:id="rId18"/>
    <p:sldId id="379" r:id="rId19"/>
    <p:sldId id="381" r:id="rId20"/>
    <p:sldId id="319" r:id="rId21"/>
  </p:sldIdLst>
  <p:sldSz cx="24384000" cy="13716000"/>
  <p:notesSz cx="6889750" cy="967105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9"/>
    <p:restoredTop sz="95441" autoAdjust="0"/>
  </p:normalViewPr>
  <p:slideViewPr>
    <p:cSldViewPr snapToGrid="0" snapToObjects="1">
      <p:cViewPr varScale="1">
        <p:scale>
          <a:sx n="24" d="100"/>
          <a:sy n="24" d="100"/>
        </p:scale>
        <p:origin x="86" y="9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xfrm>
            <a:off x="222250" y="725488"/>
            <a:ext cx="6445250" cy="3625850"/>
          </a:xfrm>
          <a:prstGeom prst="rect">
            <a:avLst/>
          </a:prstGeom>
        </p:spPr>
        <p:txBody>
          <a:bodyPr lIns="94631" tIns="47316" rIns="94631" bIns="47316"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xfrm>
            <a:off x="918634" y="4593749"/>
            <a:ext cx="5052483" cy="4351973"/>
          </a:xfrm>
          <a:prstGeom prst="rect">
            <a:avLst/>
          </a:prstGeom>
        </p:spPr>
        <p:txBody>
          <a:bodyPr lIns="94631" tIns="47316" rIns="94631" bIns="47316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8673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228117" y="-143068"/>
            <a:ext cx="24840234" cy="140021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/>
          <a:p>
            <a:fld id="{283C63E4-F9BE-C24A-B4FF-309EB18BA5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63363" y="12109536"/>
            <a:ext cx="3886773" cy="12169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/>
          </a:p>
        </p:txBody>
      </p:sp>
    </p:spTree>
    <p:extLst>
      <p:ext uri="{BB962C8B-B14F-4D97-AF65-F5344CB8AC3E}">
        <p14:creationId xmlns:p14="http://schemas.microsoft.com/office/powerpoint/2010/main" val="3947344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3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vessyl.com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amtoothbrush.com/toothbrush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hapi.com/products-hapifork.asp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10" y="1937862"/>
            <a:ext cx="24651010" cy="368820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74792" y="3035397"/>
            <a:ext cx="9684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Technologies Driving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4340" b="49471"/>
          <a:stretch/>
        </p:blipFill>
        <p:spPr>
          <a:xfrm>
            <a:off x="12841442" y="2637868"/>
            <a:ext cx="6227955" cy="1810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3994" y="5777827"/>
            <a:ext cx="9302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Artificial Intelligence (AI)</a:t>
            </a:r>
          </a:p>
        </p:txBody>
      </p:sp>
      <p:sp>
        <p:nvSpPr>
          <p:cNvPr id="3" name="Rectangle 2"/>
          <p:cNvSpPr/>
          <p:nvPr/>
        </p:nvSpPr>
        <p:spPr>
          <a:xfrm>
            <a:off x="3280491" y="6752292"/>
            <a:ext cx="6212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Data Analytics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3648" y="7726757"/>
            <a:ext cx="7101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Quantum computations</a:t>
            </a:r>
            <a:endParaRPr lang="en-PH" sz="4800" dirty="0"/>
          </a:p>
        </p:txBody>
      </p:sp>
      <p:sp>
        <p:nvSpPr>
          <p:cNvPr id="5" name="Rectangle 4"/>
          <p:cNvSpPr/>
          <p:nvPr/>
        </p:nvSpPr>
        <p:spPr>
          <a:xfrm>
            <a:off x="16243278" y="5594711"/>
            <a:ext cx="44662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Biotechnology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60282" y="6375452"/>
            <a:ext cx="2821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Robotics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9709" y="7363902"/>
            <a:ext cx="4089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Virtual reality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11800987" y="8549314"/>
            <a:ext cx="3474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/>
              <a:t>Blockchain</a:t>
            </a:r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293272" y="9524138"/>
            <a:ext cx="24384000" cy="3631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1500" dirty="0"/>
              <a:t>INDUSTRIALIZATION</a:t>
            </a:r>
          </a:p>
          <a:p>
            <a:r>
              <a:rPr lang="en-US" sz="11500" dirty="0"/>
              <a:t>(IoT)</a:t>
            </a:r>
          </a:p>
        </p:txBody>
      </p:sp>
    </p:spTree>
    <p:extLst>
      <p:ext uri="{BB962C8B-B14F-4D97-AF65-F5344CB8AC3E}">
        <p14:creationId xmlns:p14="http://schemas.microsoft.com/office/powerpoint/2010/main" val="616575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001236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spc="188" dirty="0" err="1">
                <a:solidFill>
                  <a:srgbClr val="002060"/>
                </a:solidFill>
              </a:rPr>
              <a:t>MyVessyl</a:t>
            </a:r>
            <a:r>
              <a:rPr lang="en-PH" sz="9600" spc="-303" dirty="0">
                <a:solidFill>
                  <a:srgbClr val="002060"/>
                </a:solidFill>
              </a:rPr>
              <a:t> </a:t>
            </a:r>
            <a:r>
              <a:rPr lang="en-PH" sz="9600" spc="716" dirty="0">
                <a:solidFill>
                  <a:srgbClr val="002060"/>
                </a:solidFill>
              </a:rPr>
              <a:t>Cup</a:t>
            </a:r>
            <a:endParaRPr lang="en-PH" sz="9600" dirty="0">
              <a:solidFill>
                <a:srgbClr val="002060"/>
              </a:solidFill>
            </a:endParaRPr>
          </a:p>
        </p:txBody>
      </p:sp>
      <p:sp>
        <p:nvSpPr>
          <p:cNvPr id="14" name="object 2"/>
          <p:cNvSpPr/>
          <p:nvPr/>
        </p:nvSpPr>
        <p:spPr>
          <a:xfrm>
            <a:off x="1713" y="3420368"/>
            <a:ext cx="24382287" cy="9492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38"/>
          </a:p>
        </p:txBody>
      </p:sp>
      <p:sp>
        <p:nvSpPr>
          <p:cNvPr id="20" name="object 4"/>
          <p:cNvSpPr txBox="1"/>
          <p:nvPr/>
        </p:nvSpPr>
        <p:spPr>
          <a:xfrm>
            <a:off x="1814981" y="11119262"/>
            <a:ext cx="5383841" cy="475840"/>
          </a:xfrm>
          <a:prstGeom prst="rect">
            <a:avLst/>
          </a:prstGeom>
        </p:spPr>
        <p:txBody>
          <a:bodyPr vert="horz" wrap="square" lIns="0" tIns="18483" rIns="0" bIns="0" rtlCol="0">
            <a:spAutoFit/>
          </a:bodyPr>
          <a:lstStyle/>
          <a:p>
            <a:pPr marL="15403">
              <a:spcBef>
                <a:spcPts val="146"/>
              </a:spcBef>
            </a:pPr>
            <a:r>
              <a:rPr sz="2971" u="heavy" spc="85" dirty="0">
                <a:solidFill>
                  <a:srgbClr val="010202"/>
                </a:solidFill>
                <a:uFill>
                  <a:solidFill>
                    <a:srgbClr val="010202"/>
                  </a:solidFill>
                </a:uFill>
                <a:latin typeface="Times New Roman"/>
                <a:cs typeface="Times New Roman"/>
                <a:hlinkClick r:id="rId3"/>
              </a:rPr>
              <a:t>https://www.myvessyl.com/</a:t>
            </a:r>
            <a:endParaRPr sz="2971" dirty="0">
              <a:latin typeface="Times New Roman"/>
              <a:cs typeface="Times New Roman"/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1830383" y="3728544"/>
            <a:ext cx="8277348" cy="5717414"/>
          </a:xfrm>
          <a:prstGeom prst="rect">
            <a:avLst/>
          </a:prstGeom>
          <a:solidFill>
            <a:srgbClr val="FFFFFF">
              <a:alpha val="64999"/>
            </a:srgbClr>
          </a:solidFill>
        </p:spPr>
        <p:txBody>
          <a:bodyPr vert="horz" wrap="square" lIns="0" tIns="506745" rIns="0" bIns="0" rtlCol="0">
            <a:spAutoFit/>
          </a:bodyPr>
          <a:lstStyle/>
          <a:p>
            <a:pPr marL="639206" marR="810175" algn="l">
              <a:lnSpc>
                <a:spcPct val="110800"/>
              </a:lnSpc>
              <a:spcBef>
                <a:spcPts val="3990"/>
              </a:spcBef>
            </a:pP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Itu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bisa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menampung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13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ons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cairan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.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Baterai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membutuhkan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waktu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60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menit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untuk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terisi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penuh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dan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akan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bertahan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selama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5-7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hari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. Juga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memiliki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pengisian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tanpa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4400" spc="121" dirty="0" err="1">
                <a:solidFill>
                  <a:srgbClr val="010202"/>
                </a:solidFill>
                <a:latin typeface="Times New Roman"/>
                <a:cs typeface="Times New Roman"/>
              </a:rPr>
              <a:t>kabel</a:t>
            </a:r>
            <a:r>
              <a:rPr lang="en-US" sz="4400" spc="121" dirty="0">
                <a:solidFill>
                  <a:srgbClr val="010202"/>
                </a:solidFill>
                <a:latin typeface="Times New Roman"/>
                <a:cs typeface="Times New Roman"/>
              </a:rPr>
              <a:t>.</a:t>
            </a: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3124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spc="758" dirty="0"/>
              <a:t>Smart </a:t>
            </a:r>
            <a:r>
              <a:rPr lang="en-PH" sz="9600" spc="496" dirty="0"/>
              <a:t>Tooth</a:t>
            </a:r>
            <a:r>
              <a:rPr lang="en-PH" sz="9600" spc="-1310" dirty="0"/>
              <a:t> </a:t>
            </a:r>
            <a:r>
              <a:rPr lang="en-PH" sz="9600" spc="564" dirty="0"/>
              <a:t>Brush</a:t>
            </a:r>
            <a:endParaRPr lang="en-PH" sz="9600" dirty="0"/>
          </a:p>
        </p:txBody>
      </p:sp>
      <p:sp>
        <p:nvSpPr>
          <p:cNvPr id="19" name="object 2"/>
          <p:cNvSpPr/>
          <p:nvPr/>
        </p:nvSpPr>
        <p:spPr>
          <a:xfrm>
            <a:off x="727682" y="2373809"/>
            <a:ext cx="23079969" cy="10538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38"/>
          </a:p>
        </p:txBody>
      </p:sp>
      <p:sp>
        <p:nvSpPr>
          <p:cNvPr id="23" name="object 4"/>
          <p:cNvSpPr txBox="1"/>
          <p:nvPr/>
        </p:nvSpPr>
        <p:spPr>
          <a:xfrm>
            <a:off x="1865431" y="10724726"/>
            <a:ext cx="8241444" cy="475840"/>
          </a:xfrm>
          <a:prstGeom prst="rect">
            <a:avLst/>
          </a:prstGeom>
        </p:spPr>
        <p:txBody>
          <a:bodyPr vert="horz" wrap="square" lIns="0" tIns="18483" rIns="0" bIns="0" rtlCol="0">
            <a:spAutoFit/>
          </a:bodyPr>
          <a:lstStyle/>
          <a:p>
            <a:pPr marL="15403">
              <a:spcBef>
                <a:spcPts val="146"/>
              </a:spcBef>
            </a:pPr>
            <a:r>
              <a:rPr sz="2971" u="heavy" spc="12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3"/>
              </a:rPr>
              <a:t>http://www.beamtoothbrush.com/toothbrush/</a:t>
            </a:r>
            <a:endParaRPr sz="2971" dirty="0">
              <a:latin typeface="Times New Roman"/>
              <a:cs typeface="Times New Roman"/>
            </a:endParaRPr>
          </a:p>
        </p:txBody>
      </p:sp>
      <p:sp>
        <p:nvSpPr>
          <p:cNvPr id="24" name="object 5"/>
          <p:cNvSpPr txBox="1"/>
          <p:nvPr/>
        </p:nvSpPr>
        <p:spPr>
          <a:xfrm>
            <a:off x="2045657" y="3816147"/>
            <a:ext cx="8277348" cy="6900430"/>
          </a:xfrm>
          <a:prstGeom prst="rect">
            <a:avLst/>
          </a:prstGeom>
          <a:solidFill>
            <a:srgbClr val="FFFFFF">
              <a:alpha val="64999"/>
            </a:srgbClr>
          </a:solidFill>
        </p:spPr>
        <p:txBody>
          <a:bodyPr vert="horz" wrap="square" lIns="0" tIns="506745" rIns="0" bIns="0" rtlCol="0">
            <a:spAutoFit/>
          </a:bodyPr>
          <a:lstStyle/>
          <a:p>
            <a:pPr marL="639206" marR="1097432" algn="l">
              <a:lnSpc>
                <a:spcPct val="110800"/>
              </a:lnSpc>
              <a:spcBef>
                <a:spcPts val="3990"/>
              </a:spcBef>
            </a:pP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The Beam Brush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adalah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sikat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gigi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terhubung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yang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melibatkan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pengguna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dengan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rutinitas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kebersihan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harian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 </a:t>
            </a:r>
            <a:r>
              <a:rPr lang="en-US" sz="5400" spc="158" dirty="0" err="1">
                <a:solidFill>
                  <a:srgbClr val="010202"/>
                </a:solidFill>
                <a:latin typeface="Times New Roman"/>
                <a:cs typeface="Times New Roman"/>
              </a:rPr>
              <a:t>mereka</a:t>
            </a:r>
            <a:r>
              <a:rPr lang="en-US" sz="5400" spc="158" dirty="0">
                <a:solidFill>
                  <a:srgbClr val="010202"/>
                </a:solidFill>
                <a:latin typeface="Times New Roman"/>
                <a:cs typeface="Times New Roman"/>
              </a:rPr>
              <a:t>.</a:t>
            </a:r>
            <a:endParaRPr sz="5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0485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PH" b="0" dirty="0" err="1"/>
              <a:t>IoT</a:t>
            </a:r>
            <a:r>
              <a:rPr lang="en-PH" b="0" dirty="0"/>
              <a:t> business opportunities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83" y="3178688"/>
            <a:ext cx="13242175" cy="82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227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Advantages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81" y="3199532"/>
            <a:ext cx="11295085" cy="7939521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3537508" y="3521475"/>
            <a:ext cx="8153400" cy="4165878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PH" sz="4400" b="1" dirty="0"/>
              <a:t>Technology Optimization – </a:t>
            </a:r>
            <a:r>
              <a:rPr lang="en-PH" sz="4400" dirty="0" err="1"/>
              <a:t>Teknologi</a:t>
            </a:r>
            <a:r>
              <a:rPr lang="en-PH" sz="4400" dirty="0"/>
              <a:t> </a:t>
            </a:r>
            <a:r>
              <a:rPr lang="en-PH" sz="4400" dirty="0" err="1"/>
              <a:t>dan</a:t>
            </a:r>
            <a:r>
              <a:rPr lang="en-PH" sz="4400" dirty="0"/>
              <a:t> data yang </a:t>
            </a:r>
            <a:r>
              <a:rPr lang="en-PH" sz="4400" dirty="0" err="1"/>
              <a:t>sama</a:t>
            </a:r>
            <a:r>
              <a:rPr lang="en-PH" sz="4400" dirty="0"/>
              <a:t> yang </a:t>
            </a:r>
            <a:r>
              <a:rPr lang="en-PH" sz="4400" dirty="0" err="1"/>
              <a:t>meningkatkan</a:t>
            </a:r>
            <a:r>
              <a:rPr lang="en-PH" sz="4400" dirty="0"/>
              <a:t> </a:t>
            </a:r>
            <a:r>
              <a:rPr lang="en-PH" sz="4400" dirty="0" err="1"/>
              <a:t>pengalaman</a:t>
            </a:r>
            <a:r>
              <a:rPr lang="en-PH" sz="4400" dirty="0"/>
              <a:t> </a:t>
            </a:r>
            <a:r>
              <a:rPr lang="en-PH" sz="4400" dirty="0" err="1"/>
              <a:t>pelanggan</a:t>
            </a:r>
            <a:r>
              <a:rPr lang="en-PH" sz="4400" dirty="0"/>
              <a:t> juga </a:t>
            </a:r>
            <a:r>
              <a:rPr lang="en-PH" sz="4400" dirty="0" err="1"/>
              <a:t>meningkatkan</a:t>
            </a:r>
            <a:r>
              <a:rPr lang="en-PH" sz="4400" dirty="0"/>
              <a:t> </a:t>
            </a:r>
            <a:r>
              <a:rPr lang="en-PH" sz="4400" dirty="0" err="1"/>
              <a:t>penggunaan</a:t>
            </a:r>
            <a:r>
              <a:rPr lang="en-PH" sz="4400" dirty="0"/>
              <a:t> </a:t>
            </a:r>
            <a:r>
              <a:rPr lang="en-PH" sz="4400" dirty="0" err="1"/>
              <a:t>perangkat</a:t>
            </a:r>
            <a:r>
              <a:rPr lang="en-PH" sz="4400" dirty="0"/>
              <a:t>, </a:t>
            </a:r>
            <a:r>
              <a:rPr lang="en-PH" sz="4400" dirty="0" err="1"/>
              <a:t>dan</a:t>
            </a:r>
            <a:r>
              <a:rPr lang="en-PH" sz="4400" dirty="0"/>
              <a:t> </a:t>
            </a:r>
            <a:r>
              <a:rPr lang="en-PH" sz="4400" dirty="0" err="1"/>
              <a:t>membantu</a:t>
            </a:r>
            <a:r>
              <a:rPr lang="en-PH" sz="4400" dirty="0"/>
              <a:t> </a:t>
            </a:r>
            <a:r>
              <a:rPr lang="en-PH" sz="4400" dirty="0" err="1"/>
              <a:t>peningkatan</a:t>
            </a:r>
            <a:r>
              <a:rPr lang="en-PH" sz="4400" dirty="0"/>
              <a:t> yang </a:t>
            </a:r>
            <a:r>
              <a:rPr lang="en-PH" sz="4400" dirty="0" err="1"/>
              <a:t>lebih</a:t>
            </a:r>
            <a:r>
              <a:rPr lang="en-PH" sz="4400" dirty="0"/>
              <a:t> </a:t>
            </a:r>
            <a:r>
              <a:rPr lang="en-PH" sz="4400" dirty="0" err="1"/>
              <a:t>kuat</a:t>
            </a:r>
            <a:r>
              <a:rPr lang="en-PH" sz="4400" dirty="0"/>
              <a:t> </a:t>
            </a:r>
            <a:r>
              <a:rPr lang="en-PH" sz="4400" dirty="0" err="1"/>
              <a:t>pada</a:t>
            </a:r>
            <a:r>
              <a:rPr lang="en-PH" sz="4400" dirty="0"/>
              <a:t> </a:t>
            </a:r>
            <a:r>
              <a:rPr lang="en-PH" sz="4400" dirty="0" err="1"/>
              <a:t>teknologi</a:t>
            </a:r>
            <a:r>
              <a:rPr lang="en-PH" sz="4400" dirty="0"/>
              <a:t>. </a:t>
            </a:r>
            <a:r>
              <a:rPr lang="en-PH" sz="4400" dirty="0" err="1"/>
              <a:t>IoT</a:t>
            </a:r>
            <a:r>
              <a:rPr lang="en-PH" sz="4400" dirty="0"/>
              <a:t> </a:t>
            </a:r>
            <a:r>
              <a:rPr lang="en-PH" sz="4400" dirty="0" err="1"/>
              <a:t>membuka</a:t>
            </a:r>
            <a:r>
              <a:rPr lang="en-PH" sz="4400" dirty="0"/>
              <a:t> </a:t>
            </a:r>
            <a:r>
              <a:rPr lang="en-PH" sz="4400" dirty="0" err="1"/>
              <a:t>dunia</a:t>
            </a:r>
            <a:r>
              <a:rPr lang="en-PH" sz="4400" dirty="0"/>
              <a:t> data </a:t>
            </a:r>
            <a:r>
              <a:rPr lang="en-PH" sz="4400" dirty="0" err="1"/>
              <a:t>fungsional</a:t>
            </a:r>
            <a:r>
              <a:rPr lang="en-PH" sz="4400" dirty="0"/>
              <a:t> </a:t>
            </a:r>
            <a:r>
              <a:rPr lang="en-PH" sz="4400" dirty="0" err="1"/>
              <a:t>dan</a:t>
            </a:r>
            <a:r>
              <a:rPr lang="en-PH" sz="4400" dirty="0"/>
              <a:t> </a:t>
            </a:r>
            <a:r>
              <a:rPr lang="en-PH" sz="4400" dirty="0" err="1"/>
              <a:t>lapangan</a:t>
            </a:r>
            <a:r>
              <a:rPr lang="en-PH" sz="4400" dirty="0"/>
              <a:t> yang </a:t>
            </a:r>
            <a:r>
              <a:rPr lang="en-PH" sz="4400" dirty="0" err="1"/>
              <a:t>penting</a:t>
            </a:r>
            <a:r>
              <a:rPr lang="en-PH" sz="4400" dirty="0"/>
              <a:t>.</a:t>
            </a: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2813537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Advantages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38990" y="3577387"/>
            <a:ext cx="9073111" cy="2514600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PH" sz="4800" b="1" dirty="0"/>
              <a:t>Reduced Waste – </a:t>
            </a:r>
            <a:r>
              <a:rPr lang="en-PH" sz="4800" dirty="0" err="1"/>
              <a:t>IoT</a:t>
            </a:r>
            <a:r>
              <a:rPr lang="en-PH" sz="4800" dirty="0"/>
              <a:t> </a:t>
            </a:r>
            <a:r>
              <a:rPr lang="en-PH" sz="4800" dirty="0" err="1"/>
              <a:t>membuat</a:t>
            </a:r>
            <a:r>
              <a:rPr lang="en-PH" sz="4800" dirty="0"/>
              <a:t> area </a:t>
            </a:r>
            <a:r>
              <a:rPr lang="en-PH" sz="4800" dirty="0" err="1"/>
              <a:t>peningkatan</a:t>
            </a:r>
            <a:r>
              <a:rPr lang="en-PH" sz="4800" dirty="0"/>
              <a:t> </a:t>
            </a:r>
            <a:r>
              <a:rPr lang="en-PH" sz="4800" dirty="0" err="1"/>
              <a:t>menjadi</a:t>
            </a:r>
            <a:r>
              <a:rPr lang="en-PH" sz="4800" dirty="0"/>
              <a:t> </a:t>
            </a:r>
            <a:r>
              <a:rPr lang="en-PH" sz="4800" dirty="0" err="1"/>
              <a:t>jelas</a:t>
            </a:r>
            <a:r>
              <a:rPr lang="en-PH" sz="4800" dirty="0"/>
              <a:t>. </a:t>
            </a:r>
            <a:r>
              <a:rPr lang="en-PH" sz="4800" dirty="0" err="1"/>
              <a:t>Analitik</a:t>
            </a:r>
            <a:r>
              <a:rPr lang="en-PH" sz="4800" dirty="0"/>
              <a:t> </a:t>
            </a:r>
            <a:r>
              <a:rPr lang="en-PH" sz="4800" dirty="0" err="1"/>
              <a:t>saat</a:t>
            </a:r>
            <a:r>
              <a:rPr lang="en-PH" sz="4800" dirty="0"/>
              <a:t> </a:t>
            </a:r>
            <a:r>
              <a:rPr lang="en-PH" sz="4800" dirty="0" err="1"/>
              <a:t>ini</a:t>
            </a:r>
            <a:r>
              <a:rPr lang="en-PH" sz="4800" dirty="0"/>
              <a:t> </a:t>
            </a:r>
            <a:r>
              <a:rPr lang="en-PH" sz="4800" dirty="0" err="1"/>
              <a:t>memberi</a:t>
            </a:r>
            <a:r>
              <a:rPr lang="en-PH" sz="4800" dirty="0"/>
              <a:t> </a:t>
            </a:r>
            <a:r>
              <a:rPr lang="en-PH" sz="4800" dirty="0" err="1"/>
              <a:t>kita</a:t>
            </a:r>
            <a:r>
              <a:rPr lang="en-PH" sz="4800" dirty="0"/>
              <a:t> </a:t>
            </a:r>
            <a:r>
              <a:rPr lang="en-PH" sz="4800" dirty="0" err="1"/>
              <a:t>wawasan</a:t>
            </a:r>
            <a:r>
              <a:rPr lang="en-PH" sz="4800" dirty="0"/>
              <a:t> yang </a:t>
            </a:r>
            <a:r>
              <a:rPr lang="en-PH" sz="4800" dirty="0" err="1"/>
              <a:t>dangkal</a:t>
            </a:r>
            <a:r>
              <a:rPr lang="en-PH" sz="4800" dirty="0"/>
              <a:t>, </a:t>
            </a:r>
            <a:r>
              <a:rPr lang="en-PH" sz="4800" dirty="0" err="1"/>
              <a:t>tetapi</a:t>
            </a:r>
            <a:r>
              <a:rPr lang="en-PH" sz="4800" dirty="0"/>
              <a:t> </a:t>
            </a:r>
            <a:r>
              <a:rPr lang="en-PH" sz="4800" dirty="0" err="1"/>
              <a:t>IoT</a:t>
            </a:r>
            <a:r>
              <a:rPr lang="en-PH" sz="4800" dirty="0"/>
              <a:t> </a:t>
            </a:r>
            <a:r>
              <a:rPr lang="en-PH" sz="4800" dirty="0" err="1"/>
              <a:t>memberikan</a:t>
            </a:r>
            <a:r>
              <a:rPr lang="en-PH" sz="4800" dirty="0"/>
              <a:t> </a:t>
            </a:r>
            <a:r>
              <a:rPr lang="en-PH" sz="4800" dirty="0" err="1"/>
              <a:t>informasi</a:t>
            </a:r>
            <a:r>
              <a:rPr lang="en-PH" sz="4800" dirty="0"/>
              <a:t> </a:t>
            </a:r>
            <a:r>
              <a:rPr lang="en-PH" sz="4800" dirty="0" err="1"/>
              <a:t>dunia</a:t>
            </a:r>
            <a:r>
              <a:rPr lang="en-PH" sz="4800" dirty="0"/>
              <a:t> </a:t>
            </a:r>
            <a:r>
              <a:rPr lang="en-PH" sz="4800" dirty="0" err="1"/>
              <a:t>nyata</a:t>
            </a:r>
            <a:r>
              <a:rPr lang="en-PH" sz="4800" dirty="0"/>
              <a:t> yang </a:t>
            </a:r>
            <a:r>
              <a:rPr lang="en-PH" sz="4800" dirty="0" err="1"/>
              <a:t>mengarah</a:t>
            </a:r>
            <a:r>
              <a:rPr lang="en-PH" sz="4800" dirty="0"/>
              <a:t> </a:t>
            </a:r>
            <a:r>
              <a:rPr lang="en-PH" sz="4800" dirty="0" err="1"/>
              <a:t>pada</a:t>
            </a:r>
            <a:r>
              <a:rPr lang="en-PH" sz="4800" dirty="0"/>
              <a:t> </a:t>
            </a:r>
            <a:r>
              <a:rPr lang="en-PH" sz="4800" dirty="0" err="1"/>
              <a:t>pengelolaan</a:t>
            </a:r>
            <a:r>
              <a:rPr lang="en-PH" sz="4800" dirty="0"/>
              <a:t> </a:t>
            </a:r>
            <a:r>
              <a:rPr lang="en-PH" sz="4800" dirty="0" err="1"/>
              <a:t>sumber</a:t>
            </a:r>
            <a:r>
              <a:rPr lang="en-PH" sz="4800" dirty="0"/>
              <a:t> </a:t>
            </a:r>
            <a:r>
              <a:rPr lang="en-PH" sz="4800" dirty="0" err="1"/>
              <a:t>daya</a:t>
            </a:r>
            <a:r>
              <a:rPr lang="en-PH" sz="4800" dirty="0"/>
              <a:t> yang </a:t>
            </a:r>
            <a:r>
              <a:rPr lang="en-PH" sz="4800" dirty="0" err="1"/>
              <a:t>lebih</a:t>
            </a:r>
            <a:r>
              <a:rPr lang="en-PH" sz="4800" dirty="0"/>
              <a:t> </a:t>
            </a:r>
            <a:r>
              <a:rPr lang="en-PH" sz="4800" dirty="0" err="1"/>
              <a:t>efektif</a:t>
            </a:r>
            <a:r>
              <a:rPr lang="en-PH" sz="4800" dirty="0"/>
              <a:t>.</a:t>
            </a:r>
            <a:endParaRPr lang="en-PH" sz="4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96" y="3235287"/>
            <a:ext cx="10965190" cy="80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6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Advantages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416741" y="3705225"/>
            <a:ext cx="8379229" cy="4165878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PH" sz="4400" b="1" dirty="0"/>
              <a:t>Enhanced Data Collection – </a:t>
            </a:r>
            <a:r>
              <a:rPr lang="en-PH" sz="4400" dirty="0" err="1"/>
              <a:t>Pengumpulan</a:t>
            </a:r>
            <a:r>
              <a:rPr lang="en-PH" sz="4400" dirty="0"/>
              <a:t> data modern </a:t>
            </a:r>
            <a:r>
              <a:rPr lang="en-PH" sz="4400" dirty="0" err="1"/>
              <a:t>mengalami</a:t>
            </a:r>
            <a:r>
              <a:rPr lang="en-PH" sz="4400" dirty="0"/>
              <a:t> </a:t>
            </a:r>
            <a:r>
              <a:rPr lang="en-PH" sz="4400" dirty="0" err="1"/>
              <a:t>keterbatasan</a:t>
            </a:r>
            <a:r>
              <a:rPr lang="en-PH" sz="4400" dirty="0"/>
              <a:t> </a:t>
            </a:r>
            <a:r>
              <a:rPr lang="en-PH" sz="4400" dirty="0" err="1"/>
              <a:t>dan</a:t>
            </a:r>
            <a:r>
              <a:rPr lang="en-PH" sz="4400" dirty="0"/>
              <a:t> </a:t>
            </a:r>
            <a:r>
              <a:rPr lang="en-PH" sz="4400" dirty="0" err="1"/>
              <a:t>desainnya</a:t>
            </a:r>
            <a:r>
              <a:rPr lang="en-PH" sz="4400" dirty="0"/>
              <a:t> </a:t>
            </a:r>
            <a:r>
              <a:rPr lang="en-PH" sz="4400" dirty="0" err="1"/>
              <a:t>untuk</a:t>
            </a:r>
            <a:r>
              <a:rPr lang="en-PH" sz="4400" dirty="0"/>
              <a:t> </a:t>
            </a:r>
            <a:r>
              <a:rPr lang="en-PH" sz="4400" dirty="0" err="1"/>
              <a:t>penggunaan</a:t>
            </a:r>
            <a:r>
              <a:rPr lang="en-PH" sz="4400" dirty="0"/>
              <a:t> </a:t>
            </a:r>
            <a:r>
              <a:rPr lang="en-PH" sz="4400" dirty="0" err="1"/>
              <a:t>pasif</a:t>
            </a:r>
            <a:r>
              <a:rPr lang="en-PH" sz="4400" dirty="0"/>
              <a:t>. </a:t>
            </a:r>
            <a:r>
              <a:rPr lang="en-PH" sz="4400" dirty="0" err="1"/>
              <a:t>IoT</a:t>
            </a:r>
            <a:r>
              <a:rPr lang="en-PH" sz="4400" dirty="0"/>
              <a:t> </a:t>
            </a:r>
            <a:r>
              <a:rPr lang="en-PH" sz="4400" dirty="0" err="1"/>
              <a:t>memisahkannya</a:t>
            </a:r>
            <a:r>
              <a:rPr lang="en-PH" sz="4400" dirty="0"/>
              <a:t> </a:t>
            </a:r>
            <a:r>
              <a:rPr lang="en-PH" sz="4400" dirty="0" err="1"/>
              <a:t>dari</a:t>
            </a:r>
            <a:r>
              <a:rPr lang="en-PH" sz="4400" dirty="0"/>
              <a:t> </a:t>
            </a:r>
            <a:r>
              <a:rPr lang="en-PH" sz="4400" dirty="0" err="1"/>
              <a:t>ruang-ruang</a:t>
            </a:r>
            <a:r>
              <a:rPr lang="en-PH" sz="4400" dirty="0"/>
              <a:t> </a:t>
            </a:r>
            <a:r>
              <a:rPr lang="en-PH" sz="4400" dirty="0" err="1"/>
              <a:t>itu</a:t>
            </a:r>
            <a:r>
              <a:rPr lang="en-PH" sz="4400" dirty="0"/>
              <a:t>, </a:t>
            </a:r>
            <a:r>
              <a:rPr lang="en-PH" sz="4400" dirty="0" err="1"/>
              <a:t>dan</a:t>
            </a:r>
            <a:r>
              <a:rPr lang="en-PH" sz="4400" dirty="0"/>
              <a:t> </a:t>
            </a:r>
            <a:r>
              <a:rPr lang="en-PH" sz="4400" dirty="0" err="1"/>
              <a:t>menempatkannya</a:t>
            </a:r>
            <a:r>
              <a:rPr lang="en-PH" sz="4400" dirty="0"/>
              <a:t> </a:t>
            </a:r>
            <a:r>
              <a:rPr lang="en-PH" sz="4400" dirty="0" err="1"/>
              <a:t>tepat</a:t>
            </a:r>
            <a:r>
              <a:rPr lang="en-PH" sz="4400" dirty="0"/>
              <a:t> di </a:t>
            </a:r>
            <a:r>
              <a:rPr lang="en-PH" sz="4400" dirty="0" err="1"/>
              <a:t>tempat</a:t>
            </a:r>
            <a:r>
              <a:rPr lang="en-PH" sz="4400" dirty="0"/>
              <a:t> yang </a:t>
            </a:r>
            <a:r>
              <a:rPr lang="en-PH" sz="4400" dirty="0" err="1"/>
              <a:t>diinginkan</a:t>
            </a:r>
            <a:r>
              <a:rPr lang="en-PH" sz="4400" dirty="0"/>
              <a:t> </a:t>
            </a:r>
            <a:r>
              <a:rPr lang="en-PH" sz="4400" dirty="0" err="1"/>
              <a:t>manusia</a:t>
            </a:r>
            <a:r>
              <a:rPr lang="en-PH" sz="4400" dirty="0"/>
              <a:t> </a:t>
            </a:r>
            <a:r>
              <a:rPr lang="en-PH" sz="4400" dirty="0" err="1"/>
              <a:t>untuk</a:t>
            </a:r>
            <a:r>
              <a:rPr lang="en-PH" sz="4400" dirty="0"/>
              <a:t> </a:t>
            </a:r>
            <a:r>
              <a:rPr lang="en-PH" sz="4400" dirty="0" err="1"/>
              <a:t>menganalisis</a:t>
            </a:r>
            <a:r>
              <a:rPr lang="en-PH" sz="4400" dirty="0"/>
              <a:t> </a:t>
            </a:r>
            <a:r>
              <a:rPr lang="en-PH" sz="4400" dirty="0" err="1"/>
              <a:t>dunia</a:t>
            </a:r>
            <a:r>
              <a:rPr lang="en-PH" sz="4400" dirty="0"/>
              <a:t> </a:t>
            </a:r>
            <a:r>
              <a:rPr lang="en-PH" sz="4400" dirty="0" err="1"/>
              <a:t>kita</a:t>
            </a:r>
            <a:r>
              <a:rPr lang="en-PH" sz="4400" dirty="0"/>
              <a:t>. </a:t>
            </a:r>
            <a:r>
              <a:rPr lang="en-PH" sz="4400" dirty="0" err="1"/>
              <a:t>Ini</a:t>
            </a:r>
            <a:r>
              <a:rPr lang="en-PH" sz="4400" dirty="0"/>
              <a:t> </a:t>
            </a:r>
            <a:r>
              <a:rPr lang="en-PH" sz="4400" dirty="0" err="1"/>
              <a:t>memungkinkan</a:t>
            </a:r>
            <a:r>
              <a:rPr lang="en-PH" sz="4400" dirty="0"/>
              <a:t> </a:t>
            </a:r>
            <a:r>
              <a:rPr lang="en-PH" sz="4400" dirty="0" err="1"/>
              <a:t>gambaran</a:t>
            </a:r>
            <a:r>
              <a:rPr lang="en-PH" sz="4400" dirty="0"/>
              <a:t> yang </a:t>
            </a:r>
            <a:r>
              <a:rPr lang="en-PH" sz="4400" dirty="0" err="1"/>
              <a:t>akurat</a:t>
            </a:r>
            <a:r>
              <a:rPr lang="en-PH" sz="4400" dirty="0"/>
              <a:t> </a:t>
            </a:r>
            <a:r>
              <a:rPr lang="en-PH" sz="4400" dirty="0" err="1"/>
              <a:t>tentang</a:t>
            </a:r>
            <a:r>
              <a:rPr lang="en-PH" sz="4400" dirty="0"/>
              <a:t> </a:t>
            </a:r>
            <a:r>
              <a:rPr lang="en-PH" sz="4400" dirty="0" err="1"/>
              <a:t>segalanya</a:t>
            </a:r>
            <a:r>
              <a:rPr lang="en-PH" sz="4400" dirty="0"/>
              <a:t>.</a:t>
            </a:r>
            <a:endParaRPr lang="en-PH" sz="4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9" y="3183190"/>
            <a:ext cx="10800543" cy="76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97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Disadvantages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34424" y="3651192"/>
            <a:ext cx="7848600" cy="4165878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PH" sz="4400" b="1" dirty="0"/>
              <a:t>Security – </a:t>
            </a:r>
            <a:r>
              <a:rPr lang="en-PH" sz="4400" dirty="0" err="1"/>
              <a:t>IoT</a:t>
            </a:r>
            <a:r>
              <a:rPr lang="en-PH" sz="4400" dirty="0"/>
              <a:t> </a:t>
            </a:r>
            <a:r>
              <a:rPr lang="en-PH" sz="4400" dirty="0" err="1"/>
              <a:t>menciptakan</a:t>
            </a:r>
            <a:r>
              <a:rPr lang="en-PH" sz="4400" dirty="0"/>
              <a:t> </a:t>
            </a:r>
            <a:r>
              <a:rPr lang="en-PH" sz="4400" dirty="0" err="1"/>
              <a:t>ekosistem</a:t>
            </a:r>
            <a:r>
              <a:rPr lang="en-PH" sz="4400" dirty="0"/>
              <a:t> </a:t>
            </a:r>
            <a:r>
              <a:rPr lang="en-PH" sz="4400" dirty="0" err="1"/>
              <a:t>perangkat</a:t>
            </a:r>
            <a:r>
              <a:rPr lang="en-PH" sz="4400" dirty="0"/>
              <a:t> yang </a:t>
            </a:r>
            <a:r>
              <a:rPr lang="en-PH" sz="4400" dirty="0" err="1"/>
              <a:t>terus</a:t>
            </a:r>
            <a:r>
              <a:rPr lang="en-PH" sz="4400" dirty="0"/>
              <a:t> </a:t>
            </a:r>
            <a:r>
              <a:rPr lang="en-PH" sz="4400" dirty="0" err="1"/>
              <a:t>terhubung</a:t>
            </a:r>
            <a:r>
              <a:rPr lang="en-PH" sz="4400" dirty="0"/>
              <a:t> yang </a:t>
            </a:r>
            <a:r>
              <a:rPr lang="en-PH" sz="4400" dirty="0" err="1"/>
              <a:t>berkomunikasi</a:t>
            </a:r>
            <a:r>
              <a:rPr lang="en-PH" sz="4400" dirty="0"/>
              <a:t> </a:t>
            </a:r>
            <a:r>
              <a:rPr lang="en-PH" sz="4400" dirty="0" err="1"/>
              <a:t>melalui</a:t>
            </a:r>
            <a:r>
              <a:rPr lang="en-PH" sz="4400" dirty="0"/>
              <a:t> </a:t>
            </a:r>
            <a:r>
              <a:rPr lang="en-PH" sz="4400" dirty="0" err="1"/>
              <a:t>jaringan</a:t>
            </a:r>
            <a:r>
              <a:rPr lang="en-PH" sz="4400" dirty="0"/>
              <a:t>. </a:t>
            </a:r>
            <a:r>
              <a:rPr lang="en-PH" sz="4400" dirty="0" err="1"/>
              <a:t>Sistem</a:t>
            </a:r>
            <a:r>
              <a:rPr lang="en-PH" sz="4400" dirty="0"/>
              <a:t> </a:t>
            </a:r>
            <a:r>
              <a:rPr lang="en-PH" sz="4400" dirty="0" err="1"/>
              <a:t>ini</a:t>
            </a:r>
            <a:r>
              <a:rPr lang="en-PH" sz="4400" dirty="0"/>
              <a:t> </a:t>
            </a:r>
            <a:r>
              <a:rPr lang="en-PH" sz="4400" dirty="0" err="1"/>
              <a:t>menawarkan</a:t>
            </a:r>
            <a:r>
              <a:rPr lang="en-PH" sz="4400" dirty="0"/>
              <a:t> </a:t>
            </a:r>
            <a:r>
              <a:rPr lang="en-PH" sz="4400" dirty="0" err="1"/>
              <a:t>sedikit</a:t>
            </a:r>
            <a:r>
              <a:rPr lang="en-PH" sz="4400" dirty="0"/>
              <a:t> </a:t>
            </a:r>
            <a:r>
              <a:rPr lang="en-PH" sz="4400" dirty="0" err="1"/>
              <a:t>kontrol</a:t>
            </a:r>
            <a:r>
              <a:rPr lang="en-PH" sz="4400" dirty="0"/>
              <a:t> </a:t>
            </a:r>
            <a:r>
              <a:rPr lang="en-PH" sz="4400" dirty="0" err="1"/>
              <a:t>meskipun</a:t>
            </a:r>
            <a:r>
              <a:rPr lang="en-PH" sz="4400" dirty="0"/>
              <a:t> </a:t>
            </a:r>
            <a:r>
              <a:rPr lang="en-PH" sz="4400" dirty="0" err="1"/>
              <a:t>ada</a:t>
            </a:r>
            <a:r>
              <a:rPr lang="en-PH" sz="4400" dirty="0"/>
              <a:t> </a:t>
            </a:r>
            <a:r>
              <a:rPr lang="en-PH" sz="4400" dirty="0" err="1"/>
              <a:t>tindakan</a:t>
            </a:r>
            <a:r>
              <a:rPr lang="en-PH" sz="4400" dirty="0"/>
              <a:t> </a:t>
            </a:r>
            <a:r>
              <a:rPr lang="en-PH" sz="4400" dirty="0" err="1"/>
              <a:t>keamanan</a:t>
            </a:r>
            <a:r>
              <a:rPr lang="en-PH" sz="4400" dirty="0"/>
              <a:t>. </a:t>
            </a:r>
            <a:r>
              <a:rPr lang="en-PH" sz="4400" dirty="0" err="1"/>
              <a:t>Ini</a:t>
            </a:r>
            <a:r>
              <a:rPr lang="en-PH" sz="4400" dirty="0"/>
              <a:t> </a:t>
            </a:r>
            <a:r>
              <a:rPr lang="en-PH" sz="4400" dirty="0" err="1"/>
              <a:t>membuat</a:t>
            </a:r>
            <a:r>
              <a:rPr lang="en-PH" sz="4400" dirty="0"/>
              <a:t> </a:t>
            </a:r>
            <a:r>
              <a:rPr lang="en-PH" sz="4400" dirty="0" err="1"/>
              <a:t>pengguna</a:t>
            </a:r>
            <a:r>
              <a:rPr lang="en-PH" sz="4400" dirty="0"/>
              <a:t> </a:t>
            </a:r>
            <a:r>
              <a:rPr lang="en-PH" sz="4400" dirty="0" err="1"/>
              <a:t>terpapar</a:t>
            </a:r>
            <a:r>
              <a:rPr lang="en-PH" sz="4400" dirty="0"/>
              <a:t> </a:t>
            </a:r>
            <a:r>
              <a:rPr lang="en-PH" sz="4400" dirty="0" err="1"/>
              <a:t>berbagai</a:t>
            </a:r>
            <a:r>
              <a:rPr lang="en-PH" sz="4400" dirty="0"/>
              <a:t> </a:t>
            </a:r>
            <a:r>
              <a:rPr lang="en-PH" sz="4400" dirty="0" err="1"/>
              <a:t>jenis</a:t>
            </a:r>
            <a:r>
              <a:rPr lang="en-PH" sz="4400" dirty="0"/>
              <a:t> </a:t>
            </a:r>
            <a:r>
              <a:rPr lang="en-PH" sz="4400" dirty="0" err="1"/>
              <a:t>penyerang</a:t>
            </a:r>
            <a:r>
              <a:rPr lang="en-PH" sz="4400" dirty="0"/>
              <a:t>.</a:t>
            </a:r>
            <a:endParaRPr lang="en-PH" sz="4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556" y="3409369"/>
            <a:ext cx="106934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06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Disadvantages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416741" y="3581785"/>
            <a:ext cx="8196349" cy="1969770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PH" sz="5400" b="1" dirty="0"/>
              <a:t>Privacy – </a:t>
            </a:r>
            <a:r>
              <a:rPr lang="en-PH" sz="5400" dirty="0" err="1"/>
              <a:t>Kecanggihan</a:t>
            </a:r>
            <a:r>
              <a:rPr lang="en-PH" sz="5400" dirty="0"/>
              <a:t> </a:t>
            </a:r>
            <a:r>
              <a:rPr lang="en-PH" sz="5400" dirty="0" err="1"/>
              <a:t>IoT</a:t>
            </a:r>
            <a:r>
              <a:rPr lang="en-PH" sz="5400" dirty="0"/>
              <a:t> </a:t>
            </a:r>
            <a:r>
              <a:rPr lang="en-PH" sz="5400" dirty="0" err="1"/>
              <a:t>menyediakan</a:t>
            </a:r>
            <a:r>
              <a:rPr lang="en-PH" sz="5400" dirty="0"/>
              <a:t> data </a:t>
            </a:r>
            <a:r>
              <a:rPr lang="en-PH" sz="5400" dirty="0" err="1"/>
              <a:t>pribadi</a:t>
            </a:r>
            <a:r>
              <a:rPr lang="en-PH" sz="5400" dirty="0"/>
              <a:t> yang </a:t>
            </a:r>
            <a:r>
              <a:rPr lang="en-PH" sz="5400" dirty="0" err="1"/>
              <a:t>substansial</a:t>
            </a:r>
            <a:r>
              <a:rPr lang="en-PH" sz="5400" dirty="0"/>
              <a:t> </a:t>
            </a:r>
            <a:r>
              <a:rPr lang="en-PH" sz="5400" dirty="0" err="1"/>
              <a:t>dengan</a:t>
            </a:r>
            <a:r>
              <a:rPr lang="en-PH" sz="5400" dirty="0"/>
              <a:t> </a:t>
            </a:r>
            <a:r>
              <a:rPr lang="en-PH" sz="5400" dirty="0" err="1"/>
              <a:t>sangat</a:t>
            </a:r>
            <a:r>
              <a:rPr lang="en-PH" sz="5400" dirty="0"/>
              <a:t> detail </a:t>
            </a:r>
            <a:r>
              <a:rPr lang="en-PH" sz="5400" dirty="0" err="1"/>
              <a:t>tanpa</a:t>
            </a:r>
            <a:r>
              <a:rPr lang="en-PH" sz="5400" dirty="0"/>
              <a:t> </a:t>
            </a:r>
            <a:r>
              <a:rPr lang="en-PH" sz="5400" dirty="0" err="1"/>
              <a:t>partisipasi</a:t>
            </a:r>
            <a:r>
              <a:rPr lang="en-PH" sz="5400" dirty="0"/>
              <a:t> </a:t>
            </a:r>
            <a:r>
              <a:rPr lang="en-PH" sz="5400" dirty="0" err="1"/>
              <a:t>aktif</a:t>
            </a:r>
            <a:r>
              <a:rPr lang="en-PH" sz="5400" dirty="0"/>
              <a:t> </a:t>
            </a:r>
            <a:r>
              <a:rPr lang="en-PH" sz="5400" dirty="0" err="1"/>
              <a:t>pengguna</a:t>
            </a:r>
            <a:r>
              <a:rPr lang="en-PH" sz="5400" dirty="0"/>
              <a:t>.</a:t>
            </a:r>
            <a:endParaRPr lang="en-PH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28" y="3360479"/>
            <a:ext cx="1069340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dirty="0" err="1">
                <a:solidFill>
                  <a:srgbClr val="002060"/>
                </a:solidFill>
              </a:rPr>
              <a:t>IoT</a:t>
            </a:r>
            <a:r>
              <a:rPr lang="en-PH" sz="9600" dirty="0">
                <a:solidFill>
                  <a:srgbClr val="002060"/>
                </a:solidFill>
              </a:rPr>
              <a:t> − Disadvantages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301173" y="3676449"/>
            <a:ext cx="7924800" cy="2438400"/>
          </a:xfrm>
          <a:prstGeom prst="rect">
            <a:avLst/>
          </a:prstGeom>
        </p:spPr>
        <p:txBody>
          <a:bodyPr/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PH" sz="4800" b="1" dirty="0"/>
              <a:t>Complexity – </a:t>
            </a:r>
            <a:r>
              <a:rPr lang="en-PH" sz="4800" dirty="0" err="1"/>
              <a:t>Beberapa</a:t>
            </a:r>
            <a:r>
              <a:rPr lang="en-PH" sz="4800" dirty="0"/>
              <a:t> </a:t>
            </a:r>
            <a:r>
              <a:rPr lang="en-PH" sz="4800" dirty="0" err="1"/>
              <a:t>menganggap</a:t>
            </a:r>
            <a:r>
              <a:rPr lang="en-PH" sz="4800" dirty="0"/>
              <a:t> </a:t>
            </a:r>
            <a:r>
              <a:rPr lang="en-PH" sz="4800" dirty="0" err="1"/>
              <a:t>sistem</a:t>
            </a:r>
            <a:r>
              <a:rPr lang="en-PH" sz="4800" dirty="0"/>
              <a:t> </a:t>
            </a:r>
            <a:r>
              <a:rPr lang="en-PH" sz="4800" dirty="0" err="1"/>
              <a:t>IoT</a:t>
            </a:r>
            <a:r>
              <a:rPr lang="en-PH" sz="4800" dirty="0"/>
              <a:t> </a:t>
            </a:r>
            <a:r>
              <a:rPr lang="en-PH" sz="4800" dirty="0" err="1"/>
              <a:t>rumit</a:t>
            </a:r>
            <a:r>
              <a:rPr lang="en-PH" sz="4800" dirty="0"/>
              <a:t> </a:t>
            </a:r>
            <a:r>
              <a:rPr lang="en-PH" sz="4800" dirty="0" err="1"/>
              <a:t>dalam</a:t>
            </a:r>
            <a:r>
              <a:rPr lang="en-PH" sz="4800" dirty="0"/>
              <a:t> </a:t>
            </a:r>
            <a:r>
              <a:rPr lang="en-PH" sz="4800" dirty="0" err="1"/>
              <a:t>hal</a:t>
            </a:r>
            <a:r>
              <a:rPr lang="en-PH" sz="4800" dirty="0"/>
              <a:t> </a:t>
            </a:r>
            <a:r>
              <a:rPr lang="en-PH" sz="4800" dirty="0" err="1"/>
              <a:t>desain</a:t>
            </a:r>
            <a:r>
              <a:rPr lang="en-PH" sz="4800" dirty="0"/>
              <a:t>, </a:t>
            </a:r>
            <a:r>
              <a:rPr lang="en-PH" sz="4800" dirty="0" err="1"/>
              <a:t>penerapan</a:t>
            </a:r>
            <a:r>
              <a:rPr lang="en-PH" sz="4800" dirty="0"/>
              <a:t>, </a:t>
            </a:r>
            <a:r>
              <a:rPr lang="en-PH" sz="4800" dirty="0" err="1"/>
              <a:t>dan</a:t>
            </a:r>
            <a:r>
              <a:rPr lang="en-PH" sz="4800" dirty="0"/>
              <a:t> </a:t>
            </a:r>
            <a:r>
              <a:rPr lang="en-PH" sz="4800" dirty="0" err="1"/>
              <a:t>pemeliharaan</a:t>
            </a:r>
            <a:r>
              <a:rPr lang="en-PH" sz="4800" dirty="0"/>
              <a:t> </a:t>
            </a:r>
            <a:r>
              <a:rPr lang="en-PH" sz="4800" dirty="0" err="1"/>
              <a:t>mengingat</a:t>
            </a:r>
            <a:r>
              <a:rPr lang="en-PH" sz="4800" dirty="0"/>
              <a:t> </a:t>
            </a:r>
            <a:r>
              <a:rPr lang="en-PH" sz="4800" dirty="0" err="1"/>
              <a:t>penggunaan</a:t>
            </a:r>
            <a:r>
              <a:rPr lang="en-PH" sz="4800" dirty="0"/>
              <a:t> </a:t>
            </a:r>
            <a:r>
              <a:rPr lang="en-PH" sz="4800" dirty="0" err="1"/>
              <a:t>banyak</a:t>
            </a:r>
            <a:r>
              <a:rPr lang="en-PH" sz="4800" dirty="0"/>
              <a:t> </a:t>
            </a:r>
            <a:r>
              <a:rPr lang="en-PH" sz="4800" dirty="0" err="1"/>
              <a:t>teknologi</a:t>
            </a:r>
            <a:r>
              <a:rPr lang="en-PH" sz="4800" dirty="0"/>
              <a:t> </a:t>
            </a:r>
            <a:r>
              <a:rPr lang="en-PH" sz="4800" dirty="0" err="1"/>
              <a:t>dan</a:t>
            </a:r>
            <a:r>
              <a:rPr lang="en-PH" sz="4800" dirty="0"/>
              <a:t> </a:t>
            </a:r>
            <a:r>
              <a:rPr lang="en-PH" sz="4800" dirty="0" err="1"/>
              <a:t>sejumlah</a:t>
            </a:r>
            <a:r>
              <a:rPr lang="en-PH" sz="4800" dirty="0"/>
              <a:t> </a:t>
            </a:r>
            <a:r>
              <a:rPr lang="en-PH" sz="4800" dirty="0" err="1"/>
              <a:t>besar</a:t>
            </a:r>
            <a:r>
              <a:rPr lang="en-PH" sz="4800" dirty="0"/>
              <a:t> </a:t>
            </a:r>
            <a:r>
              <a:rPr lang="en-PH" sz="4800" dirty="0" err="1"/>
              <a:t>teknologi</a:t>
            </a:r>
            <a:r>
              <a:rPr lang="en-PH" sz="4800" dirty="0"/>
              <a:t> </a:t>
            </a:r>
            <a:r>
              <a:rPr lang="en-PH" sz="4800" dirty="0" err="1"/>
              <a:t>baru</a:t>
            </a:r>
            <a:r>
              <a:rPr lang="en-PH" sz="4800" dirty="0"/>
              <a:t> yang </a:t>
            </a:r>
            <a:r>
              <a:rPr lang="en-PH" sz="4800" dirty="0" err="1"/>
              <a:t>memungkinkan</a:t>
            </a:r>
            <a:r>
              <a:rPr lang="en-PH" sz="4800" dirty="0"/>
              <a:t>.</a:t>
            </a:r>
            <a:endParaRPr lang="en-PH" sz="4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313" y="3527166"/>
            <a:ext cx="106934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41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1268906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US" sz="9600" dirty="0"/>
              <a:t>Securing </a:t>
            </a:r>
            <a:r>
              <a:rPr lang="en-US" sz="9600" dirty="0" err="1"/>
              <a:t>IoT</a:t>
            </a:r>
            <a:r>
              <a:rPr lang="en-US" sz="9600" dirty="0"/>
              <a:t> Devices</a:t>
            </a:r>
            <a:endParaRPr lang="en-PH" sz="9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85862" y="4918838"/>
            <a:ext cx="8229600" cy="2286000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70000" lvl="2" indent="0" hangingPunct="1">
              <a:buNone/>
            </a:pPr>
            <a:r>
              <a:rPr lang="en-US" sz="3200" dirty="0" err="1"/>
              <a:t>Otentikasi</a:t>
            </a:r>
            <a:r>
              <a:rPr lang="en-US" sz="3200" dirty="0"/>
              <a:t> –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IoT</a:t>
            </a:r>
            <a:r>
              <a:rPr lang="en-US" sz="3200" dirty="0"/>
              <a:t> yang </a:t>
            </a:r>
            <a:r>
              <a:rPr lang="en-US" sz="3200" dirty="0" err="1"/>
              <a:t>terhubung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jaringan</a:t>
            </a:r>
            <a:r>
              <a:rPr lang="en-US" sz="3200" dirty="0"/>
              <a:t> </a:t>
            </a:r>
            <a:r>
              <a:rPr lang="en-US" sz="3200" dirty="0" err="1"/>
              <a:t>menciptakan</a:t>
            </a:r>
            <a:r>
              <a:rPr lang="en-US" sz="3200" dirty="0"/>
              <a:t> </a:t>
            </a:r>
            <a:r>
              <a:rPr lang="en-US" sz="3200" dirty="0" err="1"/>
              <a:t>hubungan</a:t>
            </a:r>
            <a:r>
              <a:rPr lang="en-US" sz="3200" dirty="0"/>
              <a:t> </a:t>
            </a:r>
            <a:r>
              <a:rPr lang="en-US" sz="3200" dirty="0" err="1"/>
              <a:t>kepercayaan</a:t>
            </a:r>
            <a:r>
              <a:rPr lang="en-US" sz="3200" dirty="0"/>
              <a:t>, </a:t>
            </a:r>
            <a:r>
              <a:rPr lang="en-US" sz="3200" dirty="0" err="1"/>
              <a:t>berdasarkan</a:t>
            </a:r>
            <a:r>
              <a:rPr lang="en-US" sz="3200" dirty="0"/>
              <a:t> </a:t>
            </a:r>
            <a:r>
              <a:rPr lang="en-US" sz="3200" dirty="0" err="1"/>
              <a:t>identitas</a:t>
            </a:r>
            <a:r>
              <a:rPr lang="en-US" sz="3200" dirty="0"/>
              <a:t> yang </a:t>
            </a:r>
            <a:r>
              <a:rPr lang="en-US" sz="3200" dirty="0" err="1"/>
              <a:t>divalidasi</a:t>
            </a:r>
            <a:r>
              <a:rPr lang="en-US" sz="3200" dirty="0"/>
              <a:t>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mekanisme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: </a:t>
            </a:r>
            <a:r>
              <a:rPr lang="en-US" sz="3200" dirty="0" err="1"/>
              <a:t>sandi</a:t>
            </a:r>
            <a:r>
              <a:rPr lang="en-US" sz="3200" dirty="0"/>
              <a:t>, token, </a:t>
            </a:r>
            <a:r>
              <a:rPr lang="en-US" sz="3200" dirty="0" err="1"/>
              <a:t>biometrik</a:t>
            </a:r>
            <a:r>
              <a:rPr lang="en-US" sz="3200" dirty="0"/>
              <a:t>, RFID, </a:t>
            </a:r>
            <a:r>
              <a:rPr lang="en-US" sz="3200" dirty="0" err="1"/>
              <a:t>sertifikat</a:t>
            </a:r>
            <a:r>
              <a:rPr lang="en-US" sz="3200" dirty="0"/>
              <a:t> digital X.509, </a:t>
            </a:r>
            <a:r>
              <a:rPr lang="en-US" sz="3200" dirty="0" err="1"/>
              <a:t>rahasia</a:t>
            </a:r>
            <a:r>
              <a:rPr lang="en-US" sz="3200" dirty="0"/>
              <a:t> </a:t>
            </a:r>
            <a:r>
              <a:rPr lang="en-US" sz="3200" dirty="0" err="1"/>
              <a:t>bersama</a:t>
            </a:r>
            <a:r>
              <a:rPr lang="en-US" sz="3200" dirty="0"/>
              <a:t>,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alamat</a:t>
            </a:r>
            <a:r>
              <a:rPr lang="en-US" sz="3200" dirty="0"/>
              <a:t> MAC </a:t>
            </a:r>
            <a:r>
              <a:rPr lang="en-US" sz="3200" dirty="0" err="1"/>
              <a:t>titik</a:t>
            </a:r>
            <a:r>
              <a:rPr lang="en-US" sz="3200" dirty="0"/>
              <a:t> </a:t>
            </a:r>
            <a:r>
              <a:rPr lang="en-US" sz="3200" dirty="0" err="1"/>
              <a:t>akhir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182331" y="9353669"/>
            <a:ext cx="8229600" cy="1676400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70000" lvl="2" indent="0" hangingPunct="1">
              <a:buNone/>
            </a:pPr>
            <a:r>
              <a:rPr lang="en-US" sz="3200" b="1" dirty="0" smtClean="0"/>
              <a:t>Authorization</a:t>
            </a:r>
            <a:r>
              <a:rPr lang="en-US" sz="3200" dirty="0" smtClean="0"/>
              <a:t> </a:t>
            </a:r>
            <a:r>
              <a:rPr lang="en-US" sz="3200" dirty="0"/>
              <a:t>– </a:t>
            </a:r>
            <a:r>
              <a:rPr lang="en-US" sz="3200" dirty="0" err="1"/>
              <a:t>Otorisasi</a:t>
            </a:r>
            <a:r>
              <a:rPr lang="en-US" sz="3200" dirty="0"/>
              <a:t> – </a:t>
            </a:r>
            <a:r>
              <a:rPr lang="en-US" sz="3200" dirty="0" err="1"/>
              <a:t>hubungan</a:t>
            </a:r>
            <a:r>
              <a:rPr lang="en-US" sz="3200" dirty="0"/>
              <a:t> </a:t>
            </a:r>
            <a:r>
              <a:rPr lang="en-US" sz="3200" dirty="0" err="1"/>
              <a:t>kepercayaan</a:t>
            </a:r>
            <a:r>
              <a:rPr lang="en-US" sz="3200" dirty="0"/>
              <a:t> </a:t>
            </a:r>
            <a:r>
              <a:rPr lang="en-US" sz="3200" dirty="0" err="1"/>
              <a:t>dibuat</a:t>
            </a:r>
            <a:r>
              <a:rPr lang="en-US" sz="3200" dirty="0"/>
              <a:t> </a:t>
            </a:r>
            <a:r>
              <a:rPr lang="en-US" sz="3200" dirty="0" err="1"/>
              <a:t>berdasarkan</a:t>
            </a:r>
            <a:r>
              <a:rPr lang="en-US" sz="3200" dirty="0"/>
              <a:t> </a:t>
            </a:r>
            <a:r>
              <a:rPr lang="en-US" sz="3200" dirty="0" err="1"/>
              <a:t>autentikasi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otorisasi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yang </a:t>
            </a:r>
            <a:r>
              <a:rPr lang="en-US" sz="3200" dirty="0" err="1"/>
              <a:t>menentukan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/>
              <a:t>apa</a:t>
            </a:r>
            <a:r>
              <a:rPr lang="en-US" sz="3200" dirty="0"/>
              <a:t> yang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diakses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dibagikan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3416742" y="4952602"/>
            <a:ext cx="8229600" cy="1524000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70000" lvl="2" indent="0" hangingPunct="1">
              <a:buNone/>
            </a:pPr>
            <a:r>
              <a:rPr lang="en-US" sz="3200" b="1" dirty="0"/>
              <a:t>Network Enforced Policy</a:t>
            </a:r>
            <a:r>
              <a:rPr lang="en-US" sz="3200" dirty="0"/>
              <a:t> – </a:t>
            </a:r>
            <a:r>
              <a:rPr lang="en-US" sz="3200" dirty="0" err="1"/>
              <a:t>mengontrol</a:t>
            </a:r>
            <a:r>
              <a:rPr lang="en-US" sz="3200" dirty="0"/>
              <a:t> </a:t>
            </a:r>
            <a:r>
              <a:rPr lang="en-US" sz="3200" dirty="0" err="1"/>
              <a:t>semua</a:t>
            </a:r>
            <a:r>
              <a:rPr lang="en-US" sz="3200" dirty="0"/>
              <a:t> </a:t>
            </a:r>
            <a:r>
              <a:rPr lang="en-US" sz="3200" dirty="0" err="1"/>
              <a:t>elemen</a:t>
            </a:r>
            <a:r>
              <a:rPr lang="en-US" sz="3200" dirty="0"/>
              <a:t> yang </a:t>
            </a:r>
            <a:r>
              <a:rPr lang="en-US" sz="3200" dirty="0" err="1"/>
              <a:t>merutekan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mengangkut</a:t>
            </a:r>
            <a:r>
              <a:rPr lang="en-US" sz="3200" dirty="0"/>
              <a:t> </a:t>
            </a:r>
            <a:r>
              <a:rPr lang="en-US" sz="3200" dirty="0" err="1"/>
              <a:t>lalu</a:t>
            </a:r>
            <a:r>
              <a:rPr lang="en-US" sz="3200" dirty="0"/>
              <a:t> </a:t>
            </a:r>
            <a:r>
              <a:rPr lang="en-US" sz="3200" dirty="0" err="1"/>
              <a:t>lintas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</a:t>
            </a:r>
            <a:r>
              <a:rPr lang="en-US" sz="3200" dirty="0" err="1"/>
              <a:t>akhir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aman</a:t>
            </a:r>
            <a:r>
              <a:rPr lang="en-US" sz="3200" dirty="0"/>
              <a:t>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jaringan</a:t>
            </a:r>
            <a:r>
              <a:rPr lang="en-US" sz="3200" dirty="0"/>
              <a:t>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protokol</a:t>
            </a:r>
            <a:r>
              <a:rPr lang="en-US" sz="3200" dirty="0"/>
              <a:t> </a:t>
            </a:r>
            <a:r>
              <a:rPr lang="en-US" sz="3200" dirty="0" err="1"/>
              <a:t>keamanan</a:t>
            </a:r>
            <a:r>
              <a:rPr lang="en-US" sz="3200" dirty="0"/>
              <a:t> yang </a:t>
            </a:r>
            <a:r>
              <a:rPr lang="en-US" sz="3200" dirty="0" err="1"/>
              <a:t>ditetapkan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416742" y="8832927"/>
            <a:ext cx="82296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270000" lvl="2" indent="0" hangingPunct="1">
              <a:buNone/>
            </a:pPr>
            <a:r>
              <a:rPr lang="en-US" sz="3200" b="1" dirty="0"/>
              <a:t>Secure Analytics: Visibility and Control</a:t>
            </a:r>
            <a:r>
              <a:rPr lang="en-US" sz="3200" dirty="0"/>
              <a:t> – </a:t>
            </a:r>
            <a:r>
              <a:rPr lang="en-US" sz="3200" dirty="0" err="1"/>
              <a:t>menyediakan</a:t>
            </a:r>
            <a:r>
              <a:rPr lang="en-US" sz="3200" dirty="0"/>
              <a:t> </a:t>
            </a:r>
            <a:r>
              <a:rPr lang="en-US" sz="3200" dirty="0" err="1"/>
              <a:t>pengintaian</a:t>
            </a:r>
            <a:r>
              <a:rPr lang="en-US" sz="3200" dirty="0"/>
              <a:t>, </a:t>
            </a:r>
            <a:r>
              <a:rPr lang="en-US" sz="3200" dirty="0" err="1"/>
              <a:t>deteksi</a:t>
            </a:r>
            <a:r>
              <a:rPr lang="en-US" sz="3200" dirty="0"/>
              <a:t> </a:t>
            </a:r>
            <a:r>
              <a:rPr lang="en-US" sz="3200" dirty="0" err="1"/>
              <a:t>ancaman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mitigasi</a:t>
            </a:r>
            <a:r>
              <a:rPr lang="en-US" sz="3200" dirty="0"/>
              <a:t> </a:t>
            </a:r>
            <a:r>
              <a:rPr lang="en-US" sz="3200" dirty="0" err="1"/>
              <a:t>ancaman</a:t>
            </a:r>
            <a:r>
              <a:rPr lang="en-US" sz="3200" dirty="0"/>
              <a:t> untuk </a:t>
            </a:r>
            <a:r>
              <a:rPr lang="en-US" sz="3200" dirty="0" err="1"/>
              <a:t>semua</a:t>
            </a:r>
            <a:r>
              <a:rPr lang="en-US" sz="3200" dirty="0"/>
              <a:t> </a:t>
            </a:r>
            <a:r>
              <a:rPr lang="en-US" sz="3200" dirty="0" err="1"/>
              <a:t>elemen</a:t>
            </a:r>
            <a:r>
              <a:rPr lang="en-US" sz="3200" dirty="0"/>
              <a:t> yang </a:t>
            </a:r>
            <a:r>
              <a:rPr lang="en-US" sz="3200" dirty="0" err="1"/>
              <a:t>menggabungkan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menghubungkan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2" name="Oval 1"/>
          <p:cNvSpPr/>
          <p:nvPr/>
        </p:nvSpPr>
        <p:spPr>
          <a:xfrm>
            <a:off x="493967" y="4658424"/>
            <a:ext cx="2377440" cy="235552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505818" y="8392563"/>
            <a:ext cx="2377440" cy="235552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65513" y="8314868"/>
            <a:ext cx="2377440" cy="235552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505818" y="4757116"/>
            <a:ext cx="2377440" cy="235552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P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917" y="8700684"/>
            <a:ext cx="1689037" cy="1689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968" y="4865380"/>
            <a:ext cx="2161139" cy="2161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8" y="5041455"/>
            <a:ext cx="1775589" cy="17755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8" y="8581079"/>
            <a:ext cx="1928248" cy="19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10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1524F-4FC8-20CC-6BA5-6FF220B5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BC551C7-3CD6-75DA-2DAB-E651AA87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348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094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>
            <a:off x="-310" y="1937862"/>
            <a:ext cx="25601136" cy="330198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6" name="Rectangle"/>
          <p:cNvSpPr/>
          <p:nvPr/>
        </p:nvSpPr>
        <p:spPr>
          <a:xfrm>
            <a:off x="-310" y="13056007"/>
            <a:ext cx="25601136" cy="693337"/>
          </a:xfrm>
          <a:prstGeom prst="rect">
            <a:avLst/>
          </a:prstGeom>
          <a:solidFill>
            <a:srgbClr val="9597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8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980" name="Shape 284"/>
          <p:cNvSpPr txBox="1"/>
          <p:nvPr/>
        </p:nvSpPr>
        <p:spPr>
          <a:xfrm>
            <a:off x="8824739" y="6741977"/>
            <a:ext cx="8900467" cy="1819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642937">
              <a:lnSpc>
                <a:spcPct val="80000"/>
              </a:lnSpc>
              <a:spcBef>
                <a:spcPts val="1400"/>
              </a:spcBef>
              <a:defRPr sz="11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BC627-9239-5A5B-B528-7E0C56F4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D10BC04-8BF3-63CB-6556-A88E22EF7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1" b="9922"/>
          <a:stretch/>
        </p:blipFill>
        <p:spPr bwMode="auto">
          <a:xfrm>
            <a:off x="2779776" y="0"/>
            <a:ext cx="18312384" cy="1372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04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3B1C1-20FD-CAB1-F871-283D7F7B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986028"/>
            <a:ext cx="20828000" cy="1537716"/>
          </a:xfrm>
        </p:spPr>
        <p:txBody>
          <a:bodyPr>
            <a:normAutofit fontScale="90000"/>
          </a:bodyPr>
          <a:lstStyle/>
          <a:p>
            <a:r>
              <a:rPr lang="en-US" dirty="0"/>
              <a:t>Context Aware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A1CA33D-241B-8EA6-58EB-284C12DBD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14" y="2505456"/>
            <a:ext cx="11232372" cy="87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6E9042B-3F1A-A29E-27D3-51A88F0BCEB3}"/>
              </a:ext>
            </a:extLst>
          </p:cNvPr>
          <p:cNvSpPr txBox="1"/>
          <p:nvPr/>
        </p:nvSpPr>
        <p:spPr>
          <a:xfrm>
            <a:off x="1778000" y="11346084"/>
            <a:ext cx="21484336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Informasi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kontekstual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termasuk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waktu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lokasi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perangkat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identitas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pengguna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peran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tingkat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hak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istimewa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aktivitas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tugas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, proses,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dan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perangkat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pengguna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4000" b="0" dirty="0" err="1">
                <a:solidFill>
                  <a:schemeClr val="tx1"/>
                </a:solidFill>
                <a:latin typeface="Arial" panose="020B0604020202020204" pitchFamily="34" charset="0"/>
              </a:rPr>
              <a:t>terdekat</a:t>
            </a:r>
            <a:r>
              <a:rPr lang="en-ID" sz="4000" b="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071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310" y="1937862"/>
            <a:ext cx="24651010" cy="368820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837891" y="263417"/>
            <a:ext cx="876682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Internet of Things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0C440E4-787F-51DB-29DB-45E03EBF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492" y="2306682"/>
            <a:ext cx="14319405" cy="112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504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Data is Integral to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48593" y="13081000"/>
            <a:ext cx="274113" cy="471924"/>
          </a:xfrm>
        </p:spPr>
        <p:txBody>
          <a:bodyPr/>
          <a:lstStyle/>
          <a:p>
            <a:fld id="{283C63E4-F9BE-C24A-B4FF-309EB18BA5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20307301" y="12855577"/>
            <a:ext cx="755650" cy="730250"/>
          </a:xfrm>
          <a:prstGeom prst="rect">
            <a:avLst/>
          </a:prstGeom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defTabSz="1825626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kern="12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4854"/>
          <a:stretch/>
        </p:blipFill>
        <p:spPr>
          <a:xfrm>
            <a:off x="12322706" y="3712040"/>
            <a:ext cx="12061294" cy="7569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4" y="3712040"/>
            <a:ext cx="12110002" cy="78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295420" y="401529"/>
            <a:ext cx="1247456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IoT</a:t>
            </a:r>
            <a:r>
              <a:rPr lang="en-US" dirty="0"/>
              <a:t>-based Smart Farming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51565" y="3537040"/>
            <a:ext cx="9867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 err="1"/>
              <a:t>Manfaatkan</a:t>
            </a:r>
            <a:r>
              <a:rPr lang="en-US" sz="4800" dirty="0"/>
              <a:t> </a:t>
            </a:r>
            <a:r>
              <a:rPr lang="en-US" sz="4800" dirty="0" err="1"/>
              <a:t>aplikasi</a:t>
            </a:r>
            <a:r>
              <a:rPr lang="en-US" sz="4800" dirty="0"/>
              <a:t> </a:t>
            </a:r>
            <a:r>
              <a:rPr lang="en-US" sz="4800" dirty="0" err="1"/>
              <a:t>IoT</a:t>
            </a:r>
            <a:r>
              <a:rPr lang="en-US" sz="4800" dirty="0"/>
              <a:t> </a:t>
            </a:r>
            <a:r>
              <a:rPr lang="en-US" sz="4800" dirty="0" err="1"/>
              <a:t>nirkabel</a:t>
            </a:r>
            <a:r>
              <a:rPr lang="en-US" sz="4800" dirty="0"/>
              <a:t> untuk </a:t>
            </a:r>
            <a:r>
              <a:rPr lang="en-US" sz="4800" dirty="0" err="1"/>
              <a:t>mengumpulkan</a:t>
            </a:r>
            <a:r>
              <a:rPr lang="en-US" sz="4800" dirty="0"/>
              <a:t> data </a:t>
            </a:r>
            <a:r>
              <a:rPr lang="en-US" sz="4800" dirty="0" err="1"/>
              <a:t>mengenai</a:t>
            </a:r>
            <a:r>
              <a:rPr lang="en-US" sz="4800" dirty="0"/>
              <a:t> </a:t>
            </a:r>
            <a:r>
              <a:rPr lang="en-US" sz="4800" dirty="0" err="1"/>
              <a:t>lokasi</a:t>
            </a:r>
            <a:r>
              <a:rPr lang="en-US" sz="4800" dirty="0"/>
              <a:t>, </a:t>
            </a:r>
            <a:r>
              <a:rPr lang="en-US" sz="4800" dirty="0" err="1"/>
              <a:t>kesejahteraan</a:t>
            </a:r>
            <a:r>
              <a:rPr lang="en-US" sz="4800" dirty="0"/>
              <a:t>, </a:t>
            </a:r>
            <a:r>
              <a:rPr lang="en-US" sz="4800" dirty="0" err="1"/>
              <a:t>dan</a:t>
            </a:r>
            <a:r>
              <a:rPr lang="en-US" sz="4800" dirty="0"/>
              <a:t> </a:t>
            </a:r>
            <a:r>
              <a:rPr lang="en-US" sz="4800" dirty="0" err="1"/>
              <a:t>kesehatan</a:t>
            </a:r>
            <a:r>
              <a:rPr lang="en-US" sz="4800" dirty="0"/>
              <a:t> </a:t>
            </a:r>
            <a:r>
              <a:rPr lang="en-US" sz="4800" dirty="0" err="1"/>
              <a:t>ternak</a:t>
            </a:r>
            <a:r>
              <a:rPr lang="en-US" sz="4800" dirty="0"/>
              <a:t> </a:t>
            </a:r>
            <a:r>
              <a:rPr lang="en-US" sz="4800" dirty="0" err="1"/>
              <a:t>mereka</a:t>
            </a:r>
            <a:endParaRPr lang="en-US" sz="4800" dirty="0"/>
          </a:p>
        </p:txBody>
      </p:sp>
      <p:sp>
        <p:nvSpPr>
          <p:cNvPr id="17" name="Rectangle 16"/>
          <p:cNvSpPr/>
          <p:nvPr/>
        </p:nvSpPr>
        <p:spPr>
          <a:xfrm>
            <a:off x="2551564" y="7649620"/>
            <a:ext cx="11279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 err="1"/>
              <a:t>Pantau</a:t>
            </a:r>
            <a:r>
              <a:rPr lang="en-US" sz="4800" dirty="0"/>
              <a:t> </a:t>
            </a:r>
            <a:r>
              <a:rPr lang="en-US" sz="4800" dirty="0" err="1"/>
              <a:t>sapi</a:t>
            </a:r>
            <a:r>
              <a:rPr lang="en-US" sz="4800" dirty="0"/>
              <a:t> bunting:</a:t>
            </a:r>
          </a:p>
          <a:p>
            <a:pPr algn="l"/>
            <a:r>
              <a:rPr lang="en-US" sz="4800" dirty="0"/>
              <a:t>Sensor yang </a:t>
            </a:r>
            <a:r>
              <a:rPr lang="en-US" sz="4800" dirty="0" err="1"/>
              <a:t>ditenagai</a:t>
            </a:r>
            <a:r>
              <a:rPr lang="en-US" sz="4800" dirty="0"/>
              <a:t> </a:t>
            </a:r>
            <a:r>
              <a:rPr lang="en-US" sz="4800" dirty="0" err="1"/>
              <a:t>oleh</a:t>
            </a:r>
            <a:r>
              <a:rPr lang="en-US" sz="4800" dirty="0"/>
              <a:t> </a:t>
            </a:r>
            <a:r>
              <a:rPr lang="en-US" sz="4800" dirty="0" err="1"/>
              <a:t>baterai</a:t>
            </a:r>
            <a:r>
              <a:rPr lang="en-US" sz="4800" dirty="0"/>
              <a:t> </a:t>
            </a:r>
            <a:r>
              <a:rPr lang="en-US" sz="4800" dirty="0" err="1"/>
              <a:t>dikeluarkan</a:t>
            </a:r>
            <a:r>
              <a:rPr lang="en-US" sz="4800" dirty="0"/>
              <a:t> </a:t>
            </a:r>
            <a:r>
              <a:rPr lang="en-US" sz="4800" dirty="0" err="1"/>
              <a:t>ketika</a:t>
            </a:r>
            <a:r>
              <a:rPr lang="en-US" sz="4800" dirty="0"/>
              <a:t> </a:t>
            </a:r>
            <a:r>
              <a:rPr lang="en-US" sz="4800" dirty="0" err="1"/>
              <a:t>airnya</a:t>
            </a:r>
            <a:r>
              <a:rPr lang="en-US" sz="4800" dirty="0"/>
              <a:t> </a:t>
            </a:r>
            <a:r>
              <a:rPr lang="en-US" sz="4800" dirty="0" err="1"/>
              <a:t>pecah</a:t>
            </a:r>
            <a:r>
              <a:rPr lang="en-US" sz="4800" dirty="0"/>
              <a:t>.</a:t>
            </a:r>
          </a:p>
          <a:p>
            <a:pPr algn="l"/>
            <a:r>
              <a:rPr lang="en-US" sz="4800" dirty="0" err="1"/>
              <a:t>Ini</a:t>
            </a:r>
            <a:r>
              <a:rPr lang="en-US" sz="4800" dirty="0"/>
              <a:t> </a:t>
            </a:r>
            <a:r>
              <a:rPr lang="en-US" sz="4800" dirty="0" err="1"/>
              <a:t>mengirimkan</a:t>
            </a:r>
            <a:r>
              <a:rPr lang="en-US" sz="4800" dirty="0"/>
              <a:t> </a:t>
            </a:r>
            <a:r>
              <a:rPr lang="en-US" sz="4800" dirty="0" err="1"/>
              <a:t>informasi</a:t>
            </a:r>
            <a:r>
              <a:rPr lang="en-US" sz="4800" dirty="0"/>
              <a:t> </a:t>
            </a:r>
            <a:r>
              <a:rPr lang="en-US" sz="4800" dirty="0" err="1"/>
              <a:t>melalui</a:t>
            </a:r>
            <a:r>
              <a:rPr lang="en-US" sz="4800" dirty="0"/>
              <a:t> Internet </a:t>
            </a:r>
            <a:r>
              <a:rPr lang="en-US" sz="4800" dirty="0" err="1"/>
              <a:t>ke</a:t>
            </a:r>
            <a:r>
              <a:rPr lang="en-US" sz="4800" dirty="0"/>
              <a:t> </a:t>
            </a:r>
            <a:r>
              <a:rPr lang="en-US" sz="4800" dirty="0" err="1"/>
              <a:t>peternak</a:t>
            </a:r>
            <a:r>
              <a:rPr lang="en-US" sz="4800" dirty="0"/>
              <a:t>.</a:t>
            </a:r>
            <a:endParaRPr lang="en-US" sz="4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b="7857"/>
          <a:stretch/>
        </p:blipFill>
        <p:spPr>
          <a:xfrm>
            <a:off x="14870458" y="3055100"/>
            <a:ext cx="6690052" cy="66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54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295420" y="401529"/>
            <a:ext cx="882613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err="1"/>
              <a:t>IoT</a:t>
            </a:r>
            <a:r>
              <a:rPr lang="en-US" dirty="0"/>
              <a:t> for the Elderly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583502" y="6928976"/>
            <a:ext cx="106164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akselerometer</a:t>
            </a:r>
            <a:r>
              <a:rPr lang="en-US" sz="4400" dirty="0"/>
              <a:t> </a:t>
            </a:r>
            <a:r>
              <a:rPr lang="en-US" sz="4400" dirty="0" err="1"/>
              <a:t>bawaan</a:t>
            </a:r>
            <a:r>
              <a:rPr lang="en-US" sz="4400" dirty="0"/>
              <a:t> yang </a:t>
            </a:r>
            <a:r>
              <a:rPr lang="en-US" sz="4400" dirty="0" err="1"/>
              <a:t>secara</a:t>
            </a:r>
            <a:r>
              <a:rPr lang="en-US" sz="4400" dirty="0"/>
              <a:t> </a:t>
            </a:r>
            <a:r>
              <a:rPr lang="en-US" sz="4400" dirty="0" err="1"/>
              <a:t>otomatis</a:t>
            </a:r>
            <a:r>
              <a:rPr lang="en-US" sz="4400" dirty="0"/>
              <a:t> </a:t>
            </a:r>
            <a:r>
              <a:rPr lang="en-US" sz="4400" dirty="0" err="1"/>
              <a:t>mendeteksi</a:t>
            </a:r>
            <a:r>
              <a:rPr lang="en-US" sz="4400" dirty="0"/>
              <a:t> </a:t>
            </a:r>
            <a:r>
              <a:rPr lang="en-US" sz="4400" dirty="0" err="1"/>
              <a:t>jatuh</a:t>
            </a:r>
            <a:endParaRPr lang="en-US" sz="4400" dirty="0"/>
          </a:p>
          <a:p>
            <a:pPr marL="457200" indent="-457200" algn="l">
              <a:buFont typeface="Arial"/>
              <a:buChar char="•"/>
            </a:pPr>
            <a:r>
              <a:rPr lang="en-US" sz="4400" dirty="0" err="1"/>
              <a:t>pengingat</a:t>
            </a:r>
            <a:r>
              <a:rPr lang="en-US" sz="4400" dirty="0"/>
              <a:t> </a:t>
            </a:r>
            <a:r>
              <a:rPr lang="en-US" sz="4400" dirty="0" err="1"/>
              <a:t>obat</a:t>
            </a:r>
            <a:endParaRPr lang="en-US" sz="4400" dirty="0"/>
          </a:p>
          <a:p>
            <a:pPr marL="457200" indent="-457200" algn="l">
              <a:buFont typeface="Arial"/>
              <a:buChar char="•"/>
            </a:pPr>
            <a:r>
              <a:rPr lang="en-US" sz="4400" dirty="0" err="1"/>
              <a:t>Dengan</a:t>
            </a:r>
            <a:r>
              <a:rPr lang="en-US" sz="4400" dirty="0"/>
              <a:t> GPS, yang </a:t>
            </a:r>
            <a:r>
              <a:rPr lang="en-US" sz="4400" dirty="0" err="1"/>
              <a:t>memungkinkan</a:t>
            </a:r>
            <a:r>
              <a:rPr lang="en-US" sz="4400" dirty="0"/>
              <a:t> operator </a:t>
            </a:r>
            <a:r>
              <a:rPr lang="en-US" sz="4400" dirty="0" err="1"/>
              <a:t>darurat</a:t>
            </a:r>
            <a:r>
              <a:rPr lang="en-US" sz="4400" dirty="0"/>
              <a:t> untuk </a:t>
            </a:r>
            <a:r>
              <a:rPr lang="en-US" sz="4400" dirty="0" err="1"/>
              <a:t>menemukan</a:t>
            </a:r>
            <a:r>
              <a:rPr lang="en-US" sz="4400" dirty="0"/>
              <a:t> </a:t>
            </a:r>
            <a:r>
              <a:rPr lang="en-US" sz="4400" dirty="0" err="1"/>
              <a:t>dan</a:t>
            </a:r>
            <a:r>
              <a:rPr lang="en-US" sz="4400" dirty="0"/>
              <a:t> </a:t>
            </a:r>
            <a:r>
              <a:rPr lang="en-US" sz="4400" dirty="0" err="1"/>
              <a:t>memberikan</a:t>
            </a:r>
            <a:r>
              <a:rPr lang="en-US" sz="4400" dirty="0"/>
              <a:t> </a:t>
            </a:r>
            <a:r>
              <a:rPr lang="en-US" sz="4400" dirty="0" err="1"/>
              <a:t>petunjuk</a:t>
            </a:r>
            <a:r>
              <a:rPr lang="en-US" sz="4400" dirty="0"/>
              <a:t> </a:t>
            </a:r>
            <a:r>
              <a:rPr lang="en-US" sz="4400" dirty="0" err="1"/>
              <a:t>arah</a:t>
            </a:r>
            <a:r>
              <a:rPr lang="en-US" sz="4400" dirty="0"/>
              <a:t> </a:t>
            </a:r>
            <a:r>
              <a:rPr lang="en-US" sz="4400" dirty="0" err="1"/>
              <a:t>kepada</a:t>
            </a:r>
            <a:r>
              <a:rPr lang="en-US" sz="4400" dirty="0"/>
              <a:t> </a:t>
            </a:r>
            <a:r>
              <a:rPr lang="en-US" sz="4400" dirty="0" err="1"/>
              <a:t>individu</a:t>
            </a:r>
            <a:r>
              <a:rPr lang="en-US" sz="4400" dirty="0"/>
              <a:t>.</a:t>
            </a:r>
            <a:endParaRPr lang="en-US" sz="4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81" y="3329909"/>
            <a:ext cx="7703825" cy="511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1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75195" y="1995046"/>
            <a:ext cx="24841693" cy="323654"/>
          </a:xfrm>
          <a:prstGeom prst="rect">
            <a:avLst/>
          </a:prstGeom>
          <a:solidFill>
            <a:srgbClr val="F1B3C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CENTRO ESCOLAR UNIVERSITY"/>
          <p:cNvSpPr txBox="1"/>
          <p:nvPr/>
        </p:nvSpPr>
        <p:spPr>
          <a:xfrm>
            <a:off x="2320768" y="13199476"/>
            <a:ext cx="40660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 b="0">
                <a:solidFill>
                  <a:srgbClr val="FFFFFF">
                    <a:alpha val="8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CENTRO ESCOLAR UNIVERSITY</a:t>
            </a:r>
          </a:p>
        </p:txBody>
      </p:sp>
      <p:sp>
        <p:nvSpPr>
          <p:cNvPr id="15" name="FIRST TOPIC TITLE"/>
          <p:cNvSpPr txBox="1"/>
          <p:nvPr/>
        </p:nvSpPr>
        <p:spPr>
          <a:xfrm>
            <a:off x="727682" y="242221"/>
            <a:ext cx="810043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8000">
                <a:solidFill>
                  <a:srgbClr val="1F145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5403" hangingPunct="1">
              <a:spcBef>
                <a:spcPts val="138"/>
              </a:spcBef>
            </a:pPr>
            <a:r>
              <a:rPr lang="en-PH" sz="9600" spc="321" dirty="0" err="1"/>
              <a:t>HAPI</a:t>
            </a:r>
            <a:r>
              <a:rPr lang="en-PH" sz="9600" spc="-182" dirty="0" err="1"/>
              <a:t>f</a:t>
            </a:r>
            <a:r>
              <a:rPr lang="en-PH" sz="9600" spc="752" dirty="0" err="1"/>
              <a:t>ork</a:t>
            </a:r>
            <a:endParaRPr lang="en-PH" sz="9600" dirty="0"/>
          </a:p>
        </p:txBody>
      </p:sp>
      <p:sp>
        <p:nvSpPr>
          <p:cNvPr id="9" name="object 2"/>
          <p:cNvSpPr/>
          <p:nvPr/>
        </p:nvSpPr>
        <p:spPr>
          <a:xfrm>
            <a:off x="727682" y="2339170"/>
            <a:ext cx="22569876" cy="1059806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EA842"/>
          </a:solidFill>
        </p:spPr>
        <p:txBody>
          <a:bodyPr wrap="square" lIns="0" tIns="0" rIns="0" bIns="0" rtlCol="0"/>
          <a:lstStyle/>
          <a:p>
            <a:endParaRPr sz="3638"/>
          </a:p>
        </p:txBody>
      </p:sp>
      <p:sp>
        <p:nvSpPr>
          <p:cNvPr id="16" name="object 4"/>
          <p:cNvSpPr txBox="1"/>
          <p:nvPr/>
        </p:nvSpPr>
        <p:spPr>
          <a:xfrm>
            <a:off x="1814124" y="11921759"/>
            <a:ext cx="7143718" cy="933016"/>
          </a:xfrm>
          <a:prstGeom prst="rect">
            <a:avLst/>
          </a:prstGeom>
        </p:spPr>
        <p:txBody>
          <a:bodyPr vert="horz" wrap="square" lIns="0" tIns="18483" rIns="0" bIns="0" rtlCol="0">
            <a:spAutoFit/>
          </a:bodyPr>
          <a:lstStyle/>
          <a:p>
            <a:pPr marL="15403">
              <a:spcBef>
                <a:spcPts val="146"/>
              </a:spcBef>
            </a:pPr>
            <a:r>
              <a:rPr sz="2971" u="heavy" spc="9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http://www.hapi.com/products-hapifork.asp</a:t>
            </a:r>
            <a:endParaRPr sz="2971">
              <a:latin typeface="Times New Roman"/>
              <a:cs typeface="Times New Roman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10363624" y="2693324"/>
            <a:ext cx="13544996" cy="9963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638"/>
          </a:p>
        </p:txBody>
      </p:sp>
      <p:sp>
        <p:nvSpPr>
          <p:cNvPr id="18" name="object 6"/>
          <p:cNvSpPr txBox="1"/>
          <p:nvPr/>
        </p:nvSpPr>
        <p:spPr>
          <a:xfrm>
            <a:off x="1830382" y="4531041"/>
            <a:ext cx="8277348" cy="7400054"/>
          </a:xfrm>
          <a:prstGeom prst="rect">
            <a:avLst/>
          </a:prstGeom>
          <a:solidFill>
            <a:srgbClr val="FFFFFF">
              <a:alpha val="64999"/>
            </a:srgbClr>
          </a:solidFill>
        </p:spPr>
        <p:txBody>
          <a:bodyPr vert="horz" wrap="square" lIns="0" tIns="506745" rIns="0" bIns="0" rtlCol="0">
            <a:spAutoFit/>
          </a:bodyPr>
          <a:lstStyle/>
          <a:p>
            <a:pPr marL="639206" marR="1475565" algn="l">
              <a:lnSpc>
                <a:spcPct val="110800"/>
              </a:lnSpc>
              <a:spcBef>
                <a:spcPts val="3990"/>
              </a:spcBef>
            </a:pPr>
            <a:r>
              <a:rPr lang="sv-SE" sz="3760" spc="158" dirty="0">
                <a:solidFill>
                  <a:srgbClr val="010202"/>
                </a:solidFill>
                <a:latin typeface="Times New Roman"/>
                <a:cs typeface="Times New Roman"/>
              </a:rPr>
              <a:t>HAPIfork adalah garpu elektronik yang membantu Anda memantau dan melacak kebiasaan makan Anda.</a:t>
            </a:r>
          </a:p>
          <a:p>
            <a:pPr marL="639206" marR="1475565" algn="l">
              <a:lnSpc>
                <a:spcPct val="110800"/>
              </a:lnSpc>
              <a:spcBef>
                <a:spcPts val="3990"/>
              </a:spcBef>
            </a:pPr>
            <a:r>
              <a:rPr lang="sv-SE" sz="3760" spc="158" dirty="0">
                <a:solidFill>
                  <a:srgbClr val="010202"/>
                </a:solidFill>
                <a:latin typeface="Times New Roman"/>
                <a:cs typeface="Times New Roman"/>
              </a:rPr>
              <a:t>Ini juga memberi tahu Anda dengan bantuan lampu indikator dan getaran lembut saat Anda makan terlalu cepat.</a:t>
            </a:r>
            <a:endParaRPr sz="376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1577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500</Words>
  <Application>Microsoft Office PowerPoint</Application>
  <PresentationFormat>Custom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Arial</vt:lpstr>
      <vt:lpstr>Calibri</vt:lpstr>
      <vt:lpstr>Helvetica</vt:lpstr>
      <vt:lpstr>Helvetica Neue</vt:lpstr>
      <vt:lpstr>Helvetica Neue Light</vt:lpstr>
      <vt:lpstr>Helvetica Neue Medium</vt:lpstr>
      <vt:lpstr>Times New Roman</vt:lpstr>
      <vt:lpstr>White</vt:lpstr>
      <vt:lpstr>PowerPoint Presentation</vt:lpstr>
      <vt:lpstr>PowerPoint Presentation</vt:lpstr>
      <vt:lpstr>PowerPoint Presentation</vt:lpstr>
      <vt:lpstr>Context Aware</vt:lpstr>
      <vt:lpstr>PowerPoint Presentation</vt:lpstr>
      <vt:lpstr>Data is Integral to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37</cp:revision>
  <cp:lastPrinted>2022-06-15T15:38:40Z</cp:lastPrinted>
  <dcterms:modified xsi:type="dcterms:W3CDTF">2022-06-15T15:58:01Z</dcterms:modified>
</cp:coreProperties>
</file>